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Owner\Downloads\Sago%20starch%2010%20years%20performance%20(1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wner\Downloads\Sago%20starch%2010%20years%20performance%20(1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MY"/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Sarawak</a:t>
            </a:r>
            <a:r>
              <a:rPr lang="en-US" b="1" baseline="0"/>
              <a:t> Sago Export (2008-2017)</a:t>
            </a:r>
            <a:endParaRPr lang="en-US" b="1"/>
          </a:p>
        </c:rich>
      </c:tx>
      <c:layout/>
      <c:spPr>
        <a:noFill/>
        <a:ln>
          <a:noFill/>
        </a:ln>
        <a:effectLst/>
      </c:spPr>
    </c:title>
    <c:plotArea>
      <c:layout/>
      <c:lineChart>
        <c:grouping val="standard"/>
        <c:ser>
          <c:idx val="1"/>
          <c:order val="0"/>
          <c:tx>
            <c:strRef>
              <c:f>Sheet1!$C$1</c:f>
              <c:strCache>
                <c:ptCount val="1"/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Lit>
              <c:formatCode>General</c:formatCode>
              <c:ptCount val="10"/>
              <c:pt idx="0">
                <c:v>2008</c:v>
              </c:pt>
              <c:pt idx="1">
                <c:v>2009</c:v>
              </c:pt>
              <c:pt idx="2">
                <c:v>2010</c:v>
              </c:pt>
              <c:pt idx="3">
                <c:v>2011</c:v>
              </c:pt>
              <c:pt idx="4">
                <c:v>2012</c:v>
              </c:pt>
              <c:pt idx="5">
                <c:v>2013</c:v>
              </c:pt>
              <c:pt idx="6">
                <c:v>2014</c:v>
              </c:pt>
              <c:pt idx="7">
                <c:v>2015</c:v>
              </c:pt>
              <c:pt idx="8">
                <c:v>2016</c:v>
              </c:pt>
              <c:pt idx="9">
                <c:v>2017</c:v>
              </c:pt>
            </c:numLit>
          </c:cat>
          <c:val>
            <c:numRef>
              <c:f>Sheet1!$C$2:$C$11</c:f>
              <c:numCache>
                <c:formatCode>General</c:formatCode>
                <c:ptCount val="10"/>
                <c:pt idx="2">
                  <c:v>0</c:v>
                </c:pt>
                <c:pt idx="3" formatCode="#,##0">
                  <c:v>57067424</c:v>
                </c:pt>
                <c:pt idx="4" formatCode="#,##0">
                  <c:v>60403459</c:v>
                </c:pt>
                <c:pt idx="5" formatCode="#,##0">
                  <c:v>62831429</c:v>
                </c:pt>
                <c:pt idx="6" formatCode="#,##0">
                  <c:v>91432141</c:v>
                </c:pt>
                <c:pt idx="7" formatCode="#,##0">
                  <c:v>81106560</c:v>
                </c:pt>
                <c:pt idx="8" formatCode="#,##0">
                  <c:v>77018639</c:v>
                </c:pt>
                <c:pt idx="9" formatCode="#,##0">
                  <c:v>81008758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D51-4EC9-A81C-9B36F57497E3}"/>
            </c:ext>
          </c:extLst>
        </c:ser>
        <c:marker val="1"/>
        <c:axId val="97418240"/>
        <c:axId val="97512064"/>
        <c:extLst xmlns:c16r2="http://schemas.microsoft.com/office/drawing/2015/06/chart"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cat>
                  <c:numLit>
                    <c:formatCode>General</c:formatCode>
                    <c:ptCount val="10"/>
                    <c:pt idx="0">
                      <c:v>2008</c:v>
                    </c:pt>
                    <c:pt idx="1">
                      <c:v>2009</c:v>
                    </c:pt>
                    <c:pt idx="2">
                      <c:v>2010</c:v>
                    </c:pt>
                    <c:pt idx="3">
                      <c:v>2011</c:v>
                    </c:pt>
                    <c:pt idx="4">
                      <c:v>2012</c:v>
                    </c:pt>
                    <c:pt idx="5">
                      <c:v>2013</c:v>
                    </c:pt>
                    <c:pt idx="6">
                      <c:v>2014</c:v>
                    </c:pt>
                    <c:pt idx="7">
                      <c:v>2015</c:v>
                    </c:pt>
                    <c:pt idx="8">
                      <c:v>2016</c:v>
                    </c:pt>
                    <c:pt idx="9">
                      <c:v>2017</c:v>
                    </c:pt>
                  </c:numLit>
                </c:cat>
                <c:val>
                  <c:numRef>
                    <c:extLst>
                      <c:ext uri="{02D57815-91ED-43cb-92C2-25804820EDAC}">
                        <c15:formulaRef>
                          <c15:sqref>Sheet1!$B$2:$B$11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2">
                        <c:v>0</c:v>
                      </c:pt>
                      <c:pt idx="3" formatCode="#,##0.00">
                        <c:v>44424.75</c:v>
                      </c:pt>
                      <c:pt idx="4" formatCode="#,##0.00">
                        <c:v>41484.639999999999</c:v>
                      </c:pt>
                      <c:pt idx="5" formatCode="#,##0.00">
                        <c:v>44448.83</c:v>
                      </c:pt>
                      <c:pt idx="6" formatCode="#,##0.00">
                        <c:v>51014.19</c:v>
                      </c:pt>
                      <c:pt idx="7" formatCode="#,##0.00">
                        <c:v>48152.52</c:v>
                      </c:pt>
                      <c:pt idx="8" formatCode="#,##0.00">
                        <c:v>48289.55</c:v>
                      </c:pt>
                      <c:pt idx="9" formatCode="#,##0.00">
                        <c:v>46955.67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0-2D51-4EC9-A81C-9B36F57497E3}"/>
                  </c:ext>
                </c:extLst>
              </c15:ser>
            </c15:filteredLineSeries>
          </c:ext>
        </c:extLst>
      </c:lineChart>
      <c:catAx>
        <c:axId val="9741824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512064"/>
        <c:crosses val="autoZero"/>
        <c:auto val="1"/>
        <c:lblAlgn val="ctr"/>
        <c:lblOffset val="100"/>
      </c:catAx>
      <c:valAx>
        <c:axId val="9751206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en-US"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RM Milions &amp; Tonnes</a:t>
                </a:r>
                <a:r>
                  <a:rPr lang="en-US" b="1" baseline="0"/>
                  <a:t> ('000)</a:t>
                </a:r>
                <a:endParaRPr lang="en-US" b="1"/>
              </a:p>
            </c:rich>
          </c:tx>
          <c:layout/>
          <c:spPr>
            <a:noFill/>
            <a:ln>
              <a:noFill/>
            </a:ln>
            <a:effectLst/>
          </c:spPr>
        </c:title>
        <c:numFmt formatCode="General" sourceLinked="0"/>
        <c:majorTickMark val="none"/>
        <c:tickLblPos val="nextTo"/>
        <c:crossAx val="97418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</c:chart>
  <c:spPr>
    <a:gradFill flip="none" rotWithShape="1">
      <a:gsLst>
        <a:gs pos="0">
          <a:schemeClr val="accent6">
            <a:lumMod val="0"/>
            <a:lumOff val="100000"/>
          </a:schemeClr>
        </a:gs>
        <a:gs pos="35000">
          <a:schemeClr val="accent6">
            <a:lumMod val="0"/>
            <a:lumOff val="100000"/>
          </a:schemeClr>
        </a:gs>
        <a:gs pos="100000">
          <a:schemeClr val="accent6">
            <a:lumMod val="100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MY"/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8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Sarawak Sago Starch Export by Destinations</a:t>
            </a:r>
            <a:r>
              <a:rPr lang="en-US" baseline="0"/>
              <a:t> (2017)</a:t>
            </a:r>
            <a:endParaRPr lang="en-US"/>
          </a:p>
        </c:rich>
      </c:tx>
      <c:layout/>
      <c:spPr>
        <a:noFill/>
        <a:ln>
          <a:noFill/>
        </a:ln>
        <a:effectLst/>
      </c:spPr>
    </c:title>
    <c:view3D>
      <c:rotX val="50"/>
      <c:depthPercent val="100"/>
      <c:perspective val="6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20709200072371886"/>
          <c:w val="1"/>
          <c:h val="0.64007308228379978"/>
        </c:manualLayout>
      </c:layout>
      <c:pie3DChart>
        <c:varyColors val="1"/>
        <c:ser>
          <c:idx val="0"/>
          <c:order val="0"/>
          <c:tx>
            <c:strRef>
              <c:f>Sheet1!$K$4</c:f>
              <c:strCache>
                <c:ptCount val="1"/>
                <c:pt idx="0">
                  <c:v>Quantity (tonne)</c:v>
                </c:pt>
              </c:strCache>
            </c:strRef>
          </c:tx>
          <c:dPt>
            <c:idx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50AE-4F4B-8343-2F401FC12FFB}"/>
              </c:ext>
            </c:extLst>
          </c:dPt>
          <c:dPt>
            <c:idx val="1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0AE-4F4B-8343-2F401FC12FFB}"/>
              </c:ext>
            </c:extLst>
          </c:dPt>
          <c:dPt>
            <c:idx val="2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50AE-4F4B-8343-2F401FC12FFB}"/>
              </c:ext>
            </c:extLst>
          </c:dPt>
          <c:dPt>
            <c:idx val="3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0AE-4F4B-8343-2F401FC12FFB}"/>
              </c:ext>
            </c:extLst>
          </c:dPt>
          <c:dPt>
            <c:idx val="4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50AE-4F4B-8343-2F401FC12FFB}"/>
              </c:ext>
            </c:extLst>
          </c:dPt>
          <c:dPt>
            <c:idx val="5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50AE-4F4B-8343-2F401FC12FFB}"/>
              </c:ext>
            </c:extLst>
          </c:dPt>
          <c:dPt>
            <c:idx val="6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50AE-4F4B-8343-2F401FC12FFB}"/>
              </c:ext>
            </c:extLst>
          </c:dPt>
          <c:dPt>
            <c:idx val="7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50AE-4F4B-8343-2F401FC12FFB}"/>
              </c:ext>
            </c:extLst>
          </c:dPt>
          <c:dLbls>
            <c:dLbl>
              <c:idx val="0"/>
              <c:layout>
                <c:manualLayout>
                  <c:x val="3.3656247987313696E-2"/>
                  <c:y val="6.4190158762182786E-2"/>
                </c:manualLayout>
              </c:layout>
              <c:tx>
                <c:rich>
                  <a:bodyPr/>
                  <a:lstStyle/>
                  <a:p>
                    <a:r>
                      <a:rPr lang="en-US">
                        <a:solidFill>
                          <a:schemeClr val="tx1"/>
                        </a:solidFill>
                      </a:rPr>
                      <a:t>51.74%</a:t>
                    </a:r>
                  </a:p>
                </c:rich>
              </c:tx>
              <c:dLblPos val="bestFit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0AE-4F4B-8343-2F401FC12FFB}"/>
                </c:ext>
              </c:extLst>
            </c:dLbl>
            <c:dLbl>
              <c:idx val="1"/>
              <c:layout>
                <c:manualLayout>
                  <c:x val="-2.8557515392154013E-2"/>
                  <c:y val="1.0586378933552605E-2"/>
                </c:manualLayout>
              </c:layout>
              <c:tx>
                <c:rich>
                  <a:bodyPr/>
                  <a:lstStyle/>
                  <a:p>
                    <a:r>
                      <a:rPr lang="en-US">
                        <a:solidFill>
                          <a:schemeClr val="tx1"/>
                        </a:solidFill>
                      </a:rPr>
                      <a:t>32.67%</a:t>
                    </a:r>
                  </a:p>
                </c:rich>
              </c:tx>
              <c:dLblPos val="bestFit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0AE-4F4B-8343-2F401FC12FFB}"/>
                </c:ext>
              </c:extLst>
            </c:dLbl>
            <c:dLbl>
              <c:idx val="2"/>
              <c:layout>
                <c:manualLayout>
                  <c:x val="-0.1125230860550654"/>
                  <c:y val="0.12933249605151145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6.83%</a:t>
                    </a:r>
                  </a:p>
                </c:rich>
              </c:tx>
              <c:dLblPos val="bestFit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0AE-4F4B-8343-2F401FC12FFB}"/>
                </c:ext>
              </c:extLst>
            </c:dLbl>
            <c:dLbl>
              <c:idx val="3"/>
              <c:layout>
                <c:manualLayout>
                  <c:x val="-0.11709329812474217"/>
                  <c:y val="5.84711318305687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6.16%</a:t>
                    </a:r>
                  </a:p>
                </c:rich>
              </c:tx>
              <c:dLblPos val="bestFit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0AE-4F4B-8343-2F401FC12FFB}"/>
                </c:ext>
              </c:extLst>
            </c:dLbl>
            <c:dLbl>
              <c:idx val="4"/>
              <c:layout>
                <c:manualLayout>
                  <c:x val="-9.0854179685664199E-2"/>
                  <c:y val="7.0058452147817524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2.03%</a:t>
                    </a:r>
                  </a:p>
                </c:rich>
              </c:tx>
              <c:dLblPos val="bestFit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0AE-4F4B-8343-2F401FC12FFB}"/>
                </c:ext>
              </c:extLst>
            </c:dLbl>
            <c:dLbl>
              <c:idx val="5"/>
              <c:layout>
                <c:manualLayout>
                  <c:x val="0.11883682837204354"/>
                  <c:y val="1.173323665135411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0.05%</a:t>
                    </a:r>
                  </a:p>
                </c:rich>
              </c:tx>
              <c:dLblPos val="bestFit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0AE-4F4B-8343-2F401FC12FFB}"/>
                </c:ext>
              </c:extLst>
            </c:dLbl>
            <c:dLbl>
              <c:idx val="6"/>
              <c:layout>
                <c:manualLayout>
                  <c:x val="-2.4759304485265855E-3"/>
                  <c:y val="-2.4489376583629644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0.27%</a:t>
                    </a:r>
                  </a:p>
                </c:rich>
              </c:tx>
              <c:dLblPos val="bestFit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0AE-4F4B-8343-2F401FC12FFB}"/>
                </c:ext>
              </c:extLst>
            </c:dLbl>
            <c:dLbl>
              <c:idx val="7"/>
              <c:layout>
                <c:manualLayout>
                  <c:x val="6.0794003631103578E-2"/>
                  <c:y val="-7.1763290949353343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0.24%</a:t>
                    </a:r>
                  </a:p>
                </c:rich>
              </c:tx>
              <c:dLblPos val="bestFit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0AE-4F4B-8343-2F401FC12F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Percent val="1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Sheet1!$J$5:$J$12</c:f>
              <c:strCache>
                <c:ptCount val="8"/>
                <c:pt idx="0">
                  <c:v>Peninsular Malaysia</c:v>
                </c:pt>
                <c:pt idx="1">
                  <c:v>Japan</c:v>
                </c:pt>
                <c:pt idx="2">
                  <c:v>Singapore</c:v>
                </c:pt>
                <c:pt idx="3">
                  <c:v>Thailand</c:v>
                </c:pt>
                <c:pt idx="4">
                  <c:v>Vietnam</c:v>
                </c:pt>
                <c:pt idx="5">
                  <c:v>Myanmar</c:v>
                </c:pt>
                <c:pt idx="6">
                  <c:v>China</c:v>
                </c:pt>
                <c:pt idx="7">
                  <c:v>Indonesia</c:v>
                </c:pt>
              </c:strCache>
            </c:strRef>
          </c:cat>
          <c:val>
            <c:numRef>
              <c:f>Sheet1!$K$5:$K$12</c:f>
              <c:numCache>
                <c:formatCode>#,##0</c:formatCode>
                <c:ptCount val="8"/>
                <c:pt idx="0">
                  <c:v>21189796</c:v>
                </c:pt>
                <c:pt idx="1">
                  <c:v>13379700</c:v>
                </c:pt>
                <c:pt idx="2">
                  <c:v>2798500</c:v>
                </c:pt>
                <c:pt idx="3">
                  <c:v>2521600</c:v>
                </c:pt>
                <c:pt idx="4">
                  <c:v>832500</c:v>
                </c:pt>
                <c:pt idx="5">
                  <c:v>110005</c:v>
                </c:pt>
                <c:pt idx="6">
                  <c:v>98000</c:v>
                </c:pt>
                <c:pt idx="7">
                  <c:v>22500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0AE-4F4B-8343-2F401FC12FFB}"/>
            </c:ext>
          </c:extLst>
        </c:ser>
        <c:ser>
          <c:idx val="1"/>
          <c:order val="1"/>
          <c:tx>
            <c:strRef>
              <c:f>Sheet1!$L$4</c:f>
              <c:strCache>
                <c:ptCount val="1"/>
                <c:pt idx="0">
                  <c:v>Value (RM)</c:v>
                </c:pt>
              </c:strCache>
            </c:strRef>
          </c:tx>
          <c:dPt>
            <c:idx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2F3C-426E-BAEC-7A185C1C40BB}"/>
              </c:ext>
            </c:extLst>
          </c:dPt>
          <c:dPt>
            <c:idx val="1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2F3C-426E-BAEC-7A185C1C40BB}"/>
              </c:ext>
            </c:extLst>
          </c:dPt>
          <c:dPt>
            <c:idx val="2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2F3C-426E-BAEC-7A185C1C40BB}"/>
              </c:ext>
            </c:extLst>
          </c:dPt>
          <c:dPt>
            <c:idx val="3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2F3C-426E-BAEC-7A185C1C40BB}"/>
              </c:ext>
            </c:extLst>
          </c:dPt>
          <c:dPt>
            <c:idx val="4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2F3C-426E-BAEC-7A185C1C40BB}"/>
              </c:ext>
            </c:extLst>
          </c:dPt>
          <c:dPt>
            <c:idx val="5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2F3C-426E-BAEC-7A185C1C40BB}"/>
              </c:ext>
            </c:extLst>
          </c:dPt>
          <c:dPt>
            <c:idx val="6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D-2F3C-426E-BAEC-7A185C1C40BB}"/>
              </c:ext>
            </c:extLst>
          </c:dPt>
          <c:dPt>
            <c:idx val="7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F-2F3C-426E-BAEC-7A185C1C40B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Percent val="1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Sheet1!$J$5:$J$12</c:f>
              <c:strCache>
                <c:ptCount val="8"/>
                <c:pt idx="0">
                  <c:v>Peninsular Malaysia</c:v>
                </c:pt>
                <c:pt idx="1">
                  <c:v>Japan</c:v>
                </c:pt>
                <c:pt idx="2">
                  <c:v>Singapore</c:v>
                </c:pt>
                <c:pt idx="3">
                  <c:v>Thailand</c:v>
                </c:pt>
                <c:pt idx="4">
                  <c:v>Vietnam</c:v>
                </c:pt>
                <c:pt idx="5">
                  <c:v>Myanmar</c:v>
                </c:pt>
                <c:pt idx="6">
                  <c:v>China</c:v>
                </c:pt>
                <c:pt idx="7">
                  <c:v>Indonesia</c:v>
                </c:pt>
              </c:strCache>
            </c:strRef>
          </c:cat>
          <c:val>
            <c:numRef>
              <c:f>Sheet1!$L$5:$L$12</c:f>
              <c:numCache>
                <c:formatCode>#,##0</c:formatCode>
                <c:ptCount val="8"/>
                <c:pt idx="0">
                  <c:v>42326373</c:v>
                </c:pt>
                <c:pt idx="1">
                  <c:v>30639090</c:v>
                </c:pt>
                <c:pt idx="2">
                  <c:v>6222099</c:v>
                </c:pt>
                <c:pt idx="3">
                  <c:v>5522929</c:v>
                </c:pt>
                <c:pt idx="4">
                  <c:v>1748250</c:v>
                </c:pt>
                <c:pt idx="5">
                  <c:v>254049</c:v>
                </c:pt>
                <c:pt idx="6">
                  <c:v>224798</c:v>
                </c:pt>
                <c:pt idx="7">
                  <c:v>50241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0AE-4F4B-8343-2F401FC12FFB}"/>
            </c:ext>
          </c:extLst>
        </c:ser>
        <c:dLbls>
          <c:showPercent val="1"/>
        </c:dLbls>
      </c:pie3DChart>
      <c:spPr>
        <a:noFill/>
        <a:ln>
          <a:noFill/>
        </a:ln>
        <a:effectLst/>
      </c:spPr>
    </c:plotArea>
    <c:legend>
      <c:legendPos val="b"/>
      <c:layout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1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xmlns="" id="{679F8309-EB18-4568-9090-D1799E10405F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4559673" cy="2773456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6ADA-34B6-494C-B771-D8938D6A46A6}" type="datetimeFigureOut">
              <a:rPr lang="en-US" smtClean="0"/>
              <a:t>6/6/2018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F8D1B-30FC-4659-9AB9-9533D24AF5B1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6ADA-34B6-494C-B771-D8938D6A46A6}" type="datetimeFigureOut">
              <a:rPr lang="en-US" smtClean="0"/>
              <a:t>6/6/2018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F8D1B-30FC-4659-9AB9-9533D24AF5B1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6ADA-34B6-494C-B771-D8938D6A46A6}" type="datetimeFigureOut">
              <a:rPr lang="en-US" smtClean="0"/>
              <a:t>6/6/2018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F8D1B-30FC-4659-9AB9-9533D24AF5B1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6ADA-34B6-494C-B771-D8938D6A46A6}" type="datetimeFigureOut">
              <a:rPr lang="en-US" smtClean="0"/>
              <a:t>6/6/2018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F8D1B-30FC-4659-9AB9-9533D24AF5B1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6ADA-34B6-494C-B771-D8938D6A46A6}" type="datetimeFigureOut">
              <a:rPr lang="en-US" smtClean="0"/>
              <a:t>6/6/2018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F8D1B-30FC-4659-9AB9-9533D24AF5B1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6ADA-34B6-494C-B771-D8938D6A46A6}" type="datetimeFigureOut">
              <a:rPr lang="en-US" smtClean="0"/>
              <a:t>6/6/2018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F8D1B-30FC-4659-9AB9-9533D24AF5B1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6ADA-34B6-494C-B771-D8938D6A46A6}" type="datetimeFigureOut">
              <a:rPr lang="en-US" smtClean="0"/>
              <a:t>6/6/2018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F8D1B-30FC-4659-9AB9-9533D24AF5B1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6ADA-34B6-494C-B771-D8938D6A46A6}" type="datetimeFigureOut">
              <a:rPr lang="en-US" smtClean="0"/>
              <a:t>6/6/2018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F8D1B-30FC-4659-9AB9-9533D24AF5B1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6ADA-34B6-494C-B771-D8938D6A46A6}" type="datetimeFigureOut">
              <a:rPr lang="en-US" smtClean="0"/>
              <a:t>6/6/2018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F8D1B-30FC-4659-9AB9-9533D24AF5B1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6ADA-34B6-494C-B771-D8938D6A46A6}" type="datetimeFigureOut">
              <a:rPr lang="en-US" smtClean="0"/>
              <a:t>6/6/2018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F8D1B-30FC-4659-9AB9-9533D24AF5B1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6ADA-34B6-494C-B771-D8938D6A46A6}" type="datetimeFigureOut">
              <a:rPr lang="en-US" smtClean="0"/>
              <a:t>6/6/2018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F8D1B-30FC-4659-9AB9-9533D24AF5B1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96ADA-34B6-494C-B771-D8938D6A46A6}" type="datetimeFigureOut">
              <a:rPr lang="en-US" smtClean="0"/>
              <a:t>6/6/2018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F8D1B-30FC-4659-9AB9-9533D24AF5B1}" type="slidenum">
              <a:rPr lang="en-MY" smtClean="0"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NUL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hart 1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1EC47165-674C-4F40-9939-821EA3DE2FAE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BEBA8EAE-BF5A-486C-A8C5-ECC9F3942E4B}">
                <a14:imgProps xmlns="" xmlns:xdr="http://schemas.openxmlformats.org/drawingml/2006/spreadsheetDrawing" xmlns:a14="http://schemas.microsoft.com/office/drawing/2010/main" xmlns:lc="http://schemas.openxmlformats.org/drawingml/2006/lockedCanvas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="" xmlns:xdr="http://schemas.openxmlformats.org/drawingml/2006/spreadsheetDrawing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85786" y="857233"/>
            <a:ext cx="7572428" cy="5143534"/>
          </a:xfrm>
          <a:prstGeom prst="rect">
            <a:avLst/>
          </a:prstGeom>
          <a:noFill/>
          <a:extLst>
            <a:ext uri="{909E8E84-426E-40DD-AFC4-6F175D3DCCD1}">
              <a14:hiddenFill xmlns="" xmlns:xdr="http://schemas.openxmlformats.org/drawingml/2006/spreadsheetDrawing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087174AE-44E4-413D-88E3-B85413EFD74C}"/>
              </a:ext>
            </a:extLst>
          </p:cNvPr>
          <p:cNvGraphicFramePr/>
          <p:nvPr/>
        </p:nvGraphicFramePr>
        <p:xfrm>
          <a:off x="1214415" y="785794"/>
          <a:ext cx="6715170" cy="5286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34717C90-1732-4C00-9B17-C77BDCC74285}"/>
              </a:ext>
            </a:extLst>
          </p:cNvPr>
          <p:cNvGraphicFramePr/>
          <p:nvPr/>
        </p:nvGraphicFramePr>
        <p:xfrm>
          <a:off x="50416" y="406550"/>
          <a:ext cx="9019619" cy="6021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38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UPPN</dc:creator>
  <cp:lastModifiedBy>UPPN</cp:lastModifiedBy>
  <cp:revision>1</cp:revision>
  <dcterms:created xsi:type="dcterms:W3CDTF">2018-06-06T06:17:41Z</dcterms:created>
  <dcterms:modified xsi:type="dcterms:W3CDTF">2018-06-06T06:21:27Z</dcterms:modified>
</cp:coreProperties>
</file>